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oleObject"/>
  <Default Extension="png" ContentType="image/png"/>
  <Default Extension="vml" ContentType="application/vnd.openxmlformats-officedocument.vmlDrawi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/>
    <p:restoredTop sz="86409" autoAdjust="0"/>
  </p:normalViewPr>
  <p:slideViewPr>
    <p:cSldViewPr snapToGrid="0">
      <p:cViewPr varScale="1">
        <p:scale>
          <a:sx n="137" d="100"/>
          <a:sy n="137" d="100"/>
        </p:scale>
        <p:origin x="1560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8F0C096-3B4E-1C4A-A710-857FD74483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1836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3A9BBE-1C1C-0443-A159-FF32BB9F66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98718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39B6F0-61B4-AB41-A874-62E144386257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Flog the grapes seeds and gardenias</a:t>
            </a:r>
          </a:p>
        </p:txBody>
      </p:sp>
    </p:spTree>
    <p:extLst>
      <p:ext uri="{BB962C8B-B14F-4D97-AF65-F5344CB8AC3E}">
        <p14:creationId xmlns:p14="http://schemas.microsoft.com/office/powerpoint/2010/main" val="1001828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B86CE2-6D86-3046-B9F9-996FDA65D67E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36556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646B1D-3B40-FF4D-B0EF-A1859F8FDCF7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66757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7A6F8E-8B59-CC44-8356-6956BCCE3774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40519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CBDE19-0EFB-2247-A5F7-C83FBF713D1B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89317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4E213B-78C4-9E4E-B4C3-573C7FC61462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20946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62C9BA-80FD-0E4C-B82F-0E9FBFE33B25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4884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36E358-E375-0F4B-81A9-D4991DAFAA77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151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823636-F4F0-0842-BB6C-1836CD1319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6691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A710B3-E0DE-0344-AAB5-B9DD3BF11B7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294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07701-ED36-1F48-ACC3-F0C9944C02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1935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4C6F8C-6D39-584C-8099-0F4ECA25CD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6487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CA8E69-C33E-2943-8E0F-2D767F30EF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5407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91C991-49BB-E642-8C0C-5CBEADB617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3393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D6DA02-FC21-8E4D-841E-629003E9AC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3452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22E947-8577-6142-89C1-10499FDE4E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705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EE4B50-573D-AB40-9645-A95513CA94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0600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63B35E-B171-5043-BA2F-684D8E7E9B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883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E9C68F-A0CC-C443-8DCF-8A06902F13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6395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9AF1229-972E-7649-B552-23017BD9564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hyperlink" Target="https://www.nctm.org/News-and-Calendar/Messages-from-the-President/Archive/Matt-Larson/The-Elusive-Search-for-Balance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9.png"/><Relationship Id="rId6" Type="http://schemas.openxmlformats.org/officeDocument/2006/relationships/oleObject" Target="../embeddings/oleObject2.bin"/><Relationship Id="rId7" Type="http://schemas.openxmlformats.org/officeDocument/2006/relationships/image" Target="../media/image10.png"/><Relationship Id="rId8" Type="http://schemas.openxmlformats.org/officeDocument/2006/relationships/image" Target="../media/image12.png"/><Relationship Id="rId9" Type="http://schemas.openxmlformats.org/officeDocument/2006/relationships/image" Target="../media/image13.png"/><Relationship Id="rId10" Type="http://schemas.openxmlformats.org/officeDocument/2006/relationships/oleObject" Target="../embeddings/oleObject3.bin"/><Relationship Id="rId11" Type="http://schemas.openxmlformats.org/officeDocument/2006/relationships/image" Target="../media/image11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8.png"/><Relationship Id="rId12" Type="http://schemas.openxmlformats.org/officeDocument/2006/relationships/image" Target="../media/image19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5.xml"/><Relationship Id="rId4" Type="http://schemas.openxmlformats.org/officeDocument/2006/relationships/oleObject" Target="../embeddings/oleObject4.bin"/><Relationship Id="rId5" Type="http://schemas.openxmlformats.org/officeDocument/2006/relationships/image" Target="../media/image14.png"/><Relationship Id="rId6" Type="http://schemas.openxmlformats.org/officeDocument/2006/relationships/oleObject" Target="../embeddings/oleObject5.bin"/><Relationship Id="rId7" Type="http://schemas.openxmlformats.org/officeDocument/2006/relationships/image" Target="../media/image15.png"/><Relationship Id="rId8" Type="http://schemas.openxmlformats.org/officeDocument/2006/relationships/oleObject" Target="../embeddings/oleObject6.bin"/><Relationship Id="rId9" Type="http://schemas.openxmlformats.org/officeDocument/2006/relationships/image" Target="../media/image16.png"/><Relationship Id="rId10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hyperlink" Target="http://my.nctm.org/eresources/view_article.asp?article_id=6430&amp;page=1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650" y="1628775"/>
            <a:ext cx="61087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055" name="Picture 7" descr="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3429000"/>
            <a:ext cx="4500563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1938"/>
            <a:ext cx="4000500" cy="104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1243013" y="6035675"/>
            <a:ext cx="708183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chemeClr val="bg2"/>
                </a:solidFill>
                <a:latin typeface="Verdana" charset="0"/>
              </a:rPr>
              <a:t>ON-Math Winter 2003 | Volume 2, Number 2</a:t>
            </a:r>
          </a:p>
          <a:p>
            <a:r>
              <a:rPr lang="en-US" altLang="en-US">
                <a:solidFill>
                  <a:schemeClr val="bg2"/>
                </a:solidFill>
                <a:latin typeface="Verdana" charset="0"/>
              </a:rPr>
              <a:t>Sadly, as of 2012, ON-Math is no more</a:t>
            </a:r>
            <a:r>
              <a:rPr lang="en-US" altLang="en-US">
                <a:solidFill>
                  <a:schemeClr val="bg2"/>
                </a:solidFill>
              </a:rPr>
              <a:t>…</a:t>
            </a:r>
            <a:endParaRPr lang="en-US" altLang="en-US">
              <a:solidFill>
                <a:schemeClr val="bg2"/>
              </a:solidFill>
              <a:latin typeface="Verdan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39763"/>
            <a:ext cx="7883525" cy="4106862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Concepts?              Or           Procedures?</a:t>
            </a:r>
          </a:p>
          <a:p>
            <a:pPr algn="ctr">
              <a:lnSpc>
                <a:spcPct val="60000"/>
              </a:lnSpc>
              <a:buFontTx/>
              <a:buNone/>
            </a:pPr>
            <a:r>
              <a:rPr lang="en-US" altLang="en-US" sz="54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  <a:endParaRPr lang="en-US" altLang="en-US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944688"/>
            <a:ext cx="3810000" cy="322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63" y="1552575"/>
            <a:ext cx="2062162" cy="155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1963" y="2552700"/>
            <a:ext cx="2332037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5525" y="3576638"/>
            <a:ext cx="1404938" cy="1878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88" y="3767138"/>
            <a:ext cx="203200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785813" y="5743575"/>
            <a:ext cx="73342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We want </a:t>
            </a:r>
            <a:r>
              <a:rPr lang="en-US" altLang="en-US" u="sng"/>
              <a:t>both</a:t>
            </a:r>
            <a:r>
              <a:rPr lang="en-US" altLang="en-US"/>
              <a:t>, but which should be introduced first?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22574" y="6382563"/>
            <a:ext cx="88099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hlinkClick r:id="rId8"/>
              </a:rPr>
              <a:t>https://www.nctm.org/News-and-Calendar/Messages-from-the-President/Archive/Matt-Larson/The-Elusive-Search-for-Balance</a:t>
            </a:r>
            <a:r>
              <a:rPr lang="en-US" sz="1200" dirty="0" smtClean="0">
                <a:hlinkClick r:id="rId8"/>
              </a:rPr>
              <a:t>/</a:t>
            </a:r>
            <a:r>
              <a:rPr lang="en-US" sz="1200" dirty="0" smtClean="0"/>
              <a:t> </a:t>
            </a:r>
            <a:endParaRPr lang="en-US" sz="1200" dirty="0"/>
          </a:p>
        </p:txBody>
      </p:sp>
      <p:cxnSp>
        <p:nvCxnSpPr>
          <p:cNvPr id="4" name="Straight Arrow Connector 3"/>
          <p:cNvCxnSpPr/>
          <p:nvPr/>
        </p:nvCxnSpPr>
        <p:spPr bwMode="auto">
          <a:xfrm>
            <a:off x="157617" y="6051550"/>
            <a:ext cx="149290" cy="33531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" name="Straight Arrow Connector 11"/>
          <p:cNvCxnSpPr/>
          <p:nvPr/>
        </p:nvCxnSpPr>
        <p:spPr bwMode="auto">
          <a:xfrm flipH="1">
            <a:off x="8746253" y="6051550"/>
            <a:ext cx="182140" cy="31949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7975"/>
            <a:ext cx="7772400" cy="1143000"/>
          </a:xfrm>
        </p:spPr>
        <p:txBody>
          <a:bodyPr/>
          <a:lstStyle/>
          <a:p>
            <a:r>
              <a:rPr lang="en-US" altLang="en-US" dirty="0"/>
              <a:t>Who learns </a:t>
            </a:r>
            <a:r>
              <a:rPr lang="en-US" altLang="en-US" dirty="0" smtClean="0"/>
              <a:t>more?    and </a:t>
            </a:r>
            <a:r>
              <a:rPr lang="en-US" altLang="en-US" dirty="0"/>
              <a:t>why? 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542659"/>
            <a:ext cx="38100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z="2800" dirty="0"/>
              <a:t>GROUP 1</a:t>
            </a:r>
          </a:p>
          <a:p>
            <a:r>
              <a:rPr lang="en-US" altLang="en-US" sz="2800" dirty="0">
                <a:solidFill>
                  <a:schemeClr val="accent2"/>
                </a:solidFill>
              </a:rPr>
              <a:t>Procedural</a:t>
            </a:r>
            <a:r>
              <a:rPr lang="en-US" altLang="en-US" sz="2800" dirty="0"/>
              <a:t> </a:t>
            </a:r>
            <a:r>
              <a:rPr lang="en-US" altLang="en-US" sz="2800" dirty="0">
                <a:solidFill>
                  <a:schemeClr val="accent2"/>
                </a:solidFill>
              </a:rPr>
              <a:t>instruction</a:t>
            </a:r>
            <a:r>
              <a:rPr lang="en-US" altLang="en-US" sz="2800" dirty="0"/>
              <a:t>: 5 days</a:t>
            </a:r>
          </a:p>
          <a:p>
            <a:r>
              <a:rPr lang="en-US" altLang="en-US" sz="2800" dirty="0">
                <a:solidFill>
                  <a:schemeClr val="hlink"/>
                </a:solidFill>
              </a:rPr>
              <a:t>Conceptual Instruction</a:t>
            </a:r>
            <a:r>
              <a:rPr lang="en-US" altLang="en-US" sz="2800" dirty="0"/>
              <a:t>: 3 days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5173663" y="1542659"/>
            <a:ext cx="3284537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z="2800"/>
              <a:t>GROUP 2</a:t>
            </a:r>
          </a:p>
          <a:p>
            <a:r>
              <a:rPr lang="en-US" altLang="en-US" sz="2800">
                <a:solidFill>
                  <a:schemeClr val="hlink"/>
                </a:solidFill>
              </a:rPr>
              <a:t>Conceptual</a:t>
            </a:r>
            <a:r>
              <a:rPr lang="en-US" altLang="en-US" sz="2800"/>
              <a:t>  </a:t>
            </a:r>
            <a:r>
              <a:rPr lang="en-US" altLang="en-US" sz="2800">
                <a:solidFill>
                  <a:schemeClr val="hlink"/>
                </a:solidFill>
              </a:rPr>
              <a:t>instruction</a:t>
            </a:r>
            <a:r>
              <a:rPr lang="en-US" altLang="en-US" sz="2800"/>
              <a:t>: 3 days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328613" y="4853480"/>
            <a:ext cx="8485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>
                <a:solidFill>
                  <a:schemeClr val="accent2"/>
                </a:solidFill>
              </a:rPr>
              <a:t>Procedural: memorization and routine application of formulas.</a:t>
            </a:r>
            <a:endParaRPr lang="en-US" altLang="en-US" dirty="0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290513" y="5436093"/>
            <a:ext cx="85629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>
                <a:solidFill>
                  <a:schemeClr val="hlink"/>
                </a:solidFill>
              </a:rPr>
              <a:t>Conceptual: constructing relationships through concrete materials, questioning, communications and problem solving</a:t>
            </a: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 rot="19975522">
            <a:off x="1705768" y="1923661"/>
            <a:ext cx="5730875" cy="701675"/>
          </a:xfrm>
          <a:prstGeom prst="rect">
            <a:avLst/>
          </a:prstGeom>
          <a:solidFill>
            <a:srgbClr val="99CC00">
              <a:alpha val="50000"/>
            </a:srgbClr>
          </a:solidFill>
          <a:ln>
            <a:noFill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sz="4000"/>
              <a:t> Group 2 Wins!    </a:t>
            </a:r>
            <a:r>
              <a:rPr lang="en-US" altLang="en-US" sz="4000" dirty="0"/>
              <a:t>Why?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85800" y="3999430"/>
            <a:ext cx="6840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This is the structure of the original </a:t>
            </a:r>
            <a:r>
              <a:rPr lang="en-US" sz="1800" dirty="0" err="1" smtClean="0"/>
              <a:t>Pesek</a:t>
            </a:r>
            <a:r>
              <a:rPr lang="en-US" sz="1800" dirty="0" smtClean="0"/>
              <a:t> &amp; </a:t>
            </a:r>
            <a:r>
              <a:rPr lang="en-US" sz="1800" dirty="0" err="1" smtClean="0"/>
              <a:t>Kirshner</a:t>
            </a:r>
            <a:r>
              <a:rPr lang="en-US" sz="1800" dirty="0" smtClean="0"/>
              <a:t> study (2000)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889875" cy="1143000"/>
          </a:xfrm>
        </p:spPr>
        <p:txBody>
          <a:bodyPr/>
          <a:lstStyle/>
          <a:p>
            <a:r>
              <a:rPr lang="en-US" altLang="en-US" sz="4000"/>
              <a:t>Does it matter which comes first?</a:t>
            </a:r>
            <a:r>
              <a:rPr lang="en-US" altLang="en-US"/>
              <a:t>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 sz="2800">
                <a:solidFill>
                  <a:schemeClr val="accent2"/>
                </a:solidFill>
              </a:rPr>
              <a:t>Procedural Instruction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 sz="2800">
                <a:solidFill>
                  <a:schemeClr val="hlink"/>
                </a:solidFill>
              </a:rPr>
              <a:t>Conceptual Instruction</a:t>
            </a:r>
          </a:p>
        </p:txBody>
      </p:sp>
      <p:graphicFrame>
        <p:nvGraphicFramePr>
          <p:cNvPr id="13318" name="Object 6"/>
          <p:cNvGraphicFramePr>
            <a:graphicFrameLocks noChangeAspect="1"/>
          </p:cNvGraphicFramePr>
          <p:nvPr/>
        </p:nvGraphicFramePr>
        <p:xfrm>
          <a:off x="809625" y="3879850"/>
          <a:ext cx="3148013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3" name="Equation" r:id="rId4" imgW="1155700" imgH="368300" progId="Equation.3">
                  <p:embed/>
                </p:oleObj>
              </mc:Choice>
              <mc:Fallback>
                <p:oleObj name="Equation" r:id="rId4" imgW="1155700" imgH="3683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9625" y="3879850"/>
                        <a:ext cx="3148013" cy="1003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9" name="Object 7"/>
          <p:cNvGraphicFramePr>
            <a:graphicFrameLocks noChangeAspect="1"/>
          </p:cNvGraphicFramePr>
          <p:nvPr/>
        </p:nvGraphicFramePr>
        <p:xfrm>
          <a:off x="4656138" y="3557588"/>
          <a:ext cx="1138237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4" name="Equation" r:id="rId6" imgW="419100" imgH="368300" progId="Equation.3">
                  <p:embed/>
                </p:oleObj>
              </mc:Choice>
              <mc:Fallback>
                <p:oleObj name="Equation" r:id="rId6" imgW="419100" imgH="3683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56138" y="3557588"/>
                        <a:ext cx="1138237" cy="1003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1930400" y="2597150"/>
            <a:ext cx="5283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Mixed numbers vs. Improper fractions</a:t>
            </a:r>
          </a:p>
        </p:txBody>
      </p:sp>
      <p:pic>
        <p:nvPicPr>
          <p:cNvPr id="13321" name="Picture 9" descr="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4050" y="3429000"/>
            <a:ext cx="2495550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10" descr="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719638"/>
            <a:ext cx="3006725" cy="1255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3323" name="Object 11"/>
          <p:cNvGraphicFramePr>
            <a:graphicFrameLocks noChangeAspect="1"/>
          </p:cNvGraphicFramePr>
          <p:nvPr/>
        </p:nvGraphicFramePr>
        <p:xfrm>
          <a:off x="7791450" y="5022850"/>
          <a:ext cx="1068388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5" name="Equation" r:id="rId10" imgW="393700" imgH="368300" progId="Equation.3">
                  <p:embed/>
                </p:oleObj>
              </mc:Choice>
              <mc:Fallback>
                <p:oleObj name="Equation" r:id="rId10" imgW="393700" imgH="3683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91450" y="5022850"/>
                        <a:ext cx="1068388" cy="1003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4" name="Rectangle 12"/>
          <p:cNvSpPr>
            <a:spLocks noChangeArrowheads="1"/>
          </p:cNvSpPr>
          <p:nvPr/>
        </p:nvSpPr>
        <p:spPr bwMode="auto">
          <a:xfrm>
            <a:off x="538163" y="3429000"/>
            <a:ext cx="3767137" cy="175895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5" name="Rectangle 13"/>
          <p:cNvSpPr>
            <a:spLocks noChangeArrowheads="1"/>
          </p:cNvSpPr>
          <p:nvPr/>
        </p:nvSpPr>
        <p:spPr bwMode="auto">
          <a:xfrm>
            <a:off x="4572000" y="3429000"/>
            <a:ext cx="4425950" cy="2738438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en-US" altLang="en-US">
              <a:solidFill>
                <a:schemeClr val="hlink"/>
              </a:solidFill>
            </a:endParaRPr>
          </a:p>
        </p:txBody>
      </p:sp>
      <p:sp>
        <p:nvSpPr>
          <p:cNvPr id="13327" name="Rectangle 15"/>
          <p:cNvSpPr>
            <a:spLocks noChangeArrowheads="1"/>
          </p:cNvSpPr>
          <p:nvPr/>
        </p:nvSpPr>
        <p:spPr bwMode="auto">
          <a:xfrm>
            <a:off x="538163" y="3429000"/>
            <a:ext cx="3767137" cy="176847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>
              <a:solidFill>
                <a:schemeClr val="accent2"/>
              </a:solidFill>
            </a:endParaRPr>
          </a:p>
        </p:txBody>
      </p:sp>
      <p:sp>
        <p:nvSpPr>
          <p:cNvPr id="13328" name="Rectangle 16"/>
          <p:cNvSpPr>
            <a:spLocks noChangeArrowheads="1"/>
          </p:cNvSpPr>
          <p:nvPr/>
        </p:nvSpPr>
        <p:spPr bwMode="auto">
          <a:xfrm>
            <a:off x="4572000" y="3429000"/>
            <a:ext cx="4425950" cy="273685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7" grpId="0" animBg="1"/>
      <p:bldP spid="133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889875" cy="1143000"/>
          </a:xfrm>
        </p:spPr>
        <p:txBody>
          <a:bodyPr/>
          <a:lstStyle/>
          <a:p>
            <a:r>
              <a:rPr lang="en-US" altLang="en-US" sz="4000"/>
              <a:t>Does it matter which comes first?</a:t>
            </a:r>
            <a:r>
              <a:rPr lang="en-US" altLang="en-US"/>
              <a:t>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 sz="2800">
                <a:solidFill>
                  <a:schemeClr val="accent2"/>
                </a:solidFill>
              </a:rPr>
              <a:t>Procedural Instruction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 sz="2800">
                <a:solidFill>
                  <a:schemeClr val="hlink"/>
                </a:solidFill>
              </a:rPr>
              <a:t>Conceptual Instruction</a:t>
            </a:r>
          </a:p>
        </p:txBody>
      </p:sp>
      <p:graphicFrame>
        <p:nvGraphicFramePr>
          <p:cNvPr id="17413" name="Object 5"/>
          <p:cNvGraphicFramePr>
            <a:graphicFrameLocks noChangeAspect="1"/>
          </p:cNvGraphicFramePr>
          <p:nvPr/>
        </p:nvGraphicFramePr>
        <p:xfrm>
          <a:off x="1447800" y="3344863"/>
          <a:ext cx="1868488" cy="2074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4" name="Equation" r:id="rId4" imgW="685800" imgH="762000" progId="Equation.3">
                  <p:embed/>
                </p:oleObj>
              </mc:Choice>
              <mc:Fallback>
                <p:oleObj name="Equation" r:id="rId4" imgW="685800" imgH="7620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3344863"/>
                        <a:ext cx="1868488" cy="2074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4" name="Object 6"/>
          <p:cNvGraphicFramePr>
            <a:graphicFrameLocks noChangeAspect="1"/>
          </p:cNvGraphicFramePr>
          <p:nvPr/>
        </p:nvGraphicFramePr>
        <p:xfrm>
          <a:off x="4759325" y="3557588"/>
          <a:ext cx="930275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5" name="Equation" r:id="rId6" imgW="342900" imgH="368300" progId="Equation.3">
                  <p:embed/>
                </p:oleObj>
              </mc:Choice>
              <mc:Fallback>
                <p:oleObj name="Equation" r:id="rId6" imgW="342900" imgH="3683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59325" y="3557588"/>
                        <a:ext cx="930275" cy="1003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1930400" y="2597150"/>
            <a:ext cx="5283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Mixed numbers vs. Improper fractions</a:t>
            </a:r>
          </a:p>
        </p:txBody>
      </p:sp>
      <p:graphicFrame>
        <p:nvGraphicFramePr>
          <p:cNvPr id="17418" name="Object 10"/>
          <p:cNvGraphicFramePr>
            <a:graphicFrameLocks noChangeAspect="1"/>
          </p:cNvGraphicFramePr>
          <p:nvPr/>
        </p:nvGraphicFramePr>
        <p:xfrm>
          <a:off x="7758113" y="5022850"/>
          <a:ext cx="1136650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6" name="Equation" r:id="rId8" imgW="419100" imgH="368300" progId="Equation.3">
                  <p:embed/>
                </p:oleObj>
              </mc:Choice>
              <mc:Fallback>
                <p:oleObj name="Equation" r:id="rId8" imgW="419100" imgH="3683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58113" y="5022850"/>
                        <a:ext cx="1136650" cy="1003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914400" y="3271838"/>
            <a:ext cx="3089275" cy="2195512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20" name="Rectangle 12"/>
          <p:cNvSpPr>
            <a:spLocks noChangeArrowheads="1"/>
          </p:cNvSpPr>
          <p:nvPr/>
        </p:nvSpPr>
        <p:spPr bwMode="auto">
          <a:xfrm>
            <a:off x="4572000" y="3429000"/>
            <a:ext cx="4425950" cy="2878138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en-US" altLang="en-US">
              <a:solidFill>
                <a:schemeClr val="hlink"/>
              </a:solidFill>
            </a:endParaRPr>
          </a:p>
        </p:txBody>
      </p:sp>
      <p:sp>
        <p:nvSpPr>
          <p:cNvPr id="17422" name="Rectangle 14"/>
          <p:cNvSpPr>
            <a:spLocks noChangeArrowheads="1"/>
          </p:cNvSpPr>
          <p:nvPr/>
        </p:nvSpPr>
        <p:spPr bwMode="auto">
          <a:xfrm>
            <a:off x="923925" y="3289300"/>
            <a:ext cx="3124200" cy="2209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>
              <a:solidFill>
                <a:schemeClr val="accent2"/>
              </a:solidFill>
            </a:endParaRPr>
          </a:p>
        </p:txBody>
      </p:sp>
      <p:pic>
        <p:nvPicPr>
          <p:cNvPr id="17424" name="Picture 16" descr="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925" y="3627438"/>
            <a:ext cx="1701800" cy="132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25" name="Picture 17" descr="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9013" y="4908550"/>
            <a:ext cx="1562100" cy="131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26" name="Picture 18" descr="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01" t="9883"/>
          <a:stretch>
            <a:fillRect/>
          </a:stretch>
        </p:blipFill>
        <p:spPr bwMode="auto">
          <a:xfrm>
            <a:off x="7950200" y="3768725"/>
            <a:ext cx="939800" cy="83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23" name="Rectangle 15"/>
          <p:cNvSpPr>
            <a:spLocks noChangeArrowheads="1"/>
          </p:cNvSpPr>
          <p:nvPr/>
        </p:nvSpPr>
        <p:spPr bwMode="auto">
          <a:xfrm>
            <a:off x="4560888" y="3429000"/>
            <a:ext cx="4425950" cy="287655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7" name="Rectangle 19"/>
          <p:cNvSpPr>
            <a:spLocks noChangeArrowheads="1"/>
          </p:cNvSpPr>
          <p:nvPr/>
        </p:nvSpPr>
        <p:spPr bwMode="auto">
          <a:xfrm>
            <a:off x="627063" y="5467350"/>
            <a:ext cx="39449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/>
            <a:r>
              <a:rPr lang="en-US" altLang="en-US" sz="4000"/>
              <a:t>Well, does it?</a:t>
            </a:r>
            <a:endParaRPr lang="en-US" altLang="en-US"/>
          </a:p>
        </p:txBody>
      </p:sp>
      <p:sp>
        <p:nvSpPr>
          <p:cNvPr id="17428" name="Line 20"/>
          <p:cNvSpPr>
            <a:spLocks noChangeShapeType="1"/>
          </p:cNvSpPr>
          <p:nvPr/>
        </p:nvSpPr>
        <p:spPr bwMode="auto">
          <a:xfrm>
            <a:off x="730250" y="1492250"/>
            <a:ext cx="7747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29" name="Line 21"/>
          <p:cNvSpPr>
            <a:spLocks noChangeShapeType="1"/>
          </p:cNvSpPr>
          <p:nvPr/>
        </p:nvSpPr>
        <p:spPr bwMode="auto">
          <a:xfrm>
            <a:off x="628650" y="6364288"/>
            <a:ext cx="327025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2" grpId="0" animBg="1"/>
      <p:bldP spid="17423" grpId="0" animBg="1"/>
      <p:bldP spid="17427" grpId="0"/>
      <p:bldP spid="17428" grpId="0" animBg="1"/>
      <p:bldP spid="174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This study: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37525" cy="2586038"/>
          </a:xfrm>
        </p:spPr>
        <p:txBody>
          <a:bodyPr/>
          <a:lstStyle/>
          <a:p>
            <a:r>
              <a:rPr lang="en-US" altLang="en-US">
                <a:solidFill>
                  <a:schemeClr val="accent2"/>
                </a:solidFill>
              </a:rPr>
              <a:t>Procedural</a:t>
            </a:r>
            <a:r>
              <a:rPr lang="en-US" altLang="en-US"/>
              <a:t> lesson and test</a:t>
            </a:r>
          </a:p>
          <a:p>
            <a:r>
              <a:rPr lang="en-US" altLang="en-US"/>
              <a:t>3 weeks later, test</a:t>
            </a:r>
          </a:p>
          <a:p>
            <a:r>
              <a:rPr lang="en-US" altLang="en-US"/>
              <a:t>2 weeks later, </a:t>
            </a:r>
            <a:r>
              <a:rPr lang="en-US" altLang="en-US">
                <a:solidFill>
                  <a:schemeClr val="hlink"/>
                </a:solidFill>
              </a:rPr>
              <a:t>conceptual</a:t>
            </a:r>
            <a:r>
              <a:rPr lang="en-US" altLang="en-US"/>
              <a:t> lesson and test</a:t>
            </a:r>
          </a:p>
          <a:p>
            <a:r>
              <a:rPr lang="en-US" altLang="en-US"/>
              <a:t>3 weeks later, test</a:t>
            </a: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752475" y="4659313"/>
            <a:ext cx="8137525" cy="185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en-US">
                <a:solidFill>
                  <a:schemeClr val="accent2"/>
                </a:solidFill>
              </a:rPr>
              <a:t>Post  procedural change in scores: -21%</a:t>
            </a:r>
          </a:p>
          <a:p>
            <a:pPr eaLnBrk="1" hangingPunct="1">
              <a:buFontTx/>
              <a:buNone/>
            </a:pPr>
            <a:r>
              <a:rPr lang="en-US" altLang="en-US">
                <a:solidFill>
                  <a:schemeClr val="hlink"/>
                </a:solidFill>
              </a:rPr>
              <a:t>Post conceptual change in scores: -2%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Rachel’s experiences:</a:t>
            </a:r>
          </a:p>
        </p:txBody>
      </p:sp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8175" y="1941513"/>
            <a:ext cx="2787650" cy="2100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1513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787400" y="5918200"/>
            <a:ext cx="7567613" cy="939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 sz="1800">
                <a:hlinkClick r:id="rId4"/>
              </a:rPr>
              <a:t>http://my.nctm.org/eresources/view_article.asp?article_id=6430&amp;page=1</a:t>
            </a:r>
            <a:endParaRPr lang="en-US" altLang="en-US" sz="1800"/>
          </a:p>
          <a:p>
            <a:pPr>
              <a:lnSpc>
                <a:spcPct val="90000"/>
              </a:lnSpc>
              <a:buFontTx/>
              <a:buNone/>
            </a:pPr>
            <a:endParaRPr lang="en-US" altLang="en-US"/>
          </a:p>
        </p:txBody>
      </p:sp>
      <p:sp>
        <p:nvSpPr>
          <p:cNvPr id="21514" name="AutoShape 10">
            <a:hlinkClick r:id="rId4" highlightClick="1"/>
          </p:cNvPr>
          <p:cNvSpPr>
            <a:spLocks noChangeArrowheads="1"/>
          </p:cNvSpPr>
          <p:nvPr/>
        </p:nvSpPr>
        <p:spPr bwMode="auto">
          <a:xfrm>
            <a:off x="3898900" y="4392613"/>
            <a:ext cx="1346200" cy="1236662"/>
          </a:xfrm>
          <a:prstGeom prst="actionButtonBlank">
            <a:avLst/>
          </a:prstGeom>
          <a:solidFill>
            <a:schemeClr val="hlink">
              <a:alpha val="2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63" y="422275"/>
            <a:ext cx="7889875" cy="629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213</Words>
  <Application>Microsoft Macintosh PowerPoint</Application>
  <PresentationFormat>On-screen Show (4:3)</PresentationFormat>
  <Paragraphs>43</Paragraphs>
  <Slides>8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ＭＳ Ｐゴシック</vt:lpstr>
      <vt:lpstr>Verdana</vt:lpstr>
      <vt:lpstr>Arial</vt:lpstr>
      <vt:lpstr>Blank Presentation</vt:lpstr>
      <vt:lpstr>Equation</vt:lpstr>
      <vt:lpstr>PowerPoint Presentation</vt:lpstr>
      <vt:lpstr>PowerPoint Presentation</vt:lpstr>
      <vt:lpstr>Who learns more?    and why?  </vt:lpstr>
      <vt:lpstr>Does it matter which comes first? </vt:lpstr>
      <vt:lpstr>Does it matter which comes first? </vt:lpstr>
      <vt:lpstr>This study:</vt:lpstr>
      <vt:lpstr>Rachel’s experiences:</vt:lpstr>
      <vt:lpstr>PowerPoint Presentation</vt:lpstr>
    </vt:vector>
  </TitlesOfParts>
  <Company>Seattle University</Company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 to http://my.nctm.org/eresources/ and click “On-Math”</dc:title>
  <dc:creator>Mark Roddy</dc:creator>
  <cp:lastModifiedBy>Roddy, Mark</cp:lastModifiedBy>
  <cp:revision>22</cp:revision>
  <dcterms:created xsi:type="dcterms:W3CDTF">2006-11-29T00:24:59Z</dcterms:created>
  <dcterms:modified xsi:type="dcterms:W3CDTF">2018-02-20T16:19:50Z</dcterms:modified>
</cp:coreProperties>
</file>